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8" r:id="rId3"/>
    <p:sldId id="265" r:id="rId4"/>
    <p:sldId id="260" r:id="rId5"/>
    <p:sldId id="261" r:id="rId6"/>
    <p:sldId id="262" r:id="rId7"/>
    <p:sldId id="263" r:id="rId8"/>
    <p:sldId id="264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33CC"/>
    <a:srgbClr val="FF6699"/>
    <a:srgbClr val="FF66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9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0F49-FE5C-486D-B11F-89520A7AD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0DAD-4CEB-470D-8753-AF93E75E5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6CAEE-2839-403B-8706-A99EB9CF4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0E7A2-E3FC-4D1F-BEC7-995F3013C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01697-D7CA-4DFC-A056-7B9E4B1FA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73890-B58B-4D7E-92F9-B363E2BB7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DD7B0-5986-4E26-9340-9EBFC5170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988A7-502D-46CB-9512-F7AFFE285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EFC50-5A52-4DE6-A009-41C29A007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DDAD3-C592-4459-A182-7C2E0AEF9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9302D-BD28-4E7C-959A-C566934C5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1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8D6F433-8352-4F76-ABF1-0B292F661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0.gif"/><Relationship Id="rId7" Type="http://schemas.openxmlformats.org/officeDocument/2006/relationships/image" Target="../media/image7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lowergraphi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balloons_floating_h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1600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daisy_button_yellow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38100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daisy_button_yellow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00050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daisy_button_red_h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4038600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1905000" y="3657600"/>
            <a:ext cx="594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447800" y="2514600"/>
            <a:ext cx="6858000" cy="1136650"/>
          </a:xfrm>
          <a:prstGeom prst="rect">
            <a:avLst/>
          </a:prstGeom>
          <a:noFill/>
          <a:ln w="38100" cap="rnd" cmpd="dbl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Môn : TOÁN - LỚP 4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Bài 35 :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DẤU HIỆU CHIA HẾT CHO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23813" y="0"/>
            <a:ext cx="9144000" cy="873125"/>
            <a:chOff x="0" y="0"/>
            <a:chExt cx="5760" cy="600"/>
          </a:xfrm>
        </p:grpSpPr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BÀI 88: </a:t>
              </a:r>
              <a:r>
                <a:rPr lang="en-US" sz="2800" b="1">
                  <a:solidFill>
                    <a:srgbClr val="FF66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DẤU HIỆU CHIA HẾT CHO 3</a:t>
              </a:r>
            </a:p>
          </p:txBody>
        </p:sp>
        <p:grpSp>
          <p:nvGrpSpPr>
            <p:cNvPr id="12307" name="Group 4"/>
            <p:cNvGrpSpPr>
              <a:grpSpLocks/>
            </p:cNvGrpSpPr>
            <p:nvPr/>
          </p:nvGrpSpPr>
          <p:grpSpPr bwMode="auto">
            <a:xfrm>
              <a:off x="0" y="159"/>
              <a:ext cx="5760" cy="441"/>
              <a:chOff x="0" y="159"/>
              <a:chExt cx="5760" cy="441"/>
            </a:xfrm>
          </p:grpSpPr>
          <p:sp>
            <p:nvSpPr>
              <p:cNvPr id="18437" name="Rectangle 5"/>
              <p:cNvSpPr>
                <a:spLocks noChangeArrowheads="1"/>
              </p:cNvSpPr>
              <p:nvPr/>
            </p:nvSpPr>
            <p:spPr bwMode="auto">
              <a:xfrm>
                <a:off x="2779" y="159"/>
                <a:ext cx="15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endParaRPr>
              </a:p>
            </p:txBody>
          </p:sp>
          <p:sp>
            <p:nvSpPr>
              <p:cNvPr id="18438" name="Text Box 6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endPara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endParaRPr>
              </a:p>
            </p:txBody>
          </p:sp>
        </p:grpSp>
        <p:pic>
          <p:nvPicPr>
            <p:cNvPr id="12308" name="Picture 7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0" y="58"/>
              <a:ext cx="43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9" name="Picture 8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16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19125" y="976313"/>
            <a:ext cx="7467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 u="sng">
                <a:solidFill>
                  <a:srgbClr val="FF33CC"/>
                </a:solidFill>
              </a:rPr>
              <a:t>Củng cố bài học:</a:t>
            </a:r>
          </a:p>
        </p:txBody>
      </p:sp>
      <p:pic>
        <p:nvPicPr>
          <p:cNvPr id="18442" name="Picture 10" descr="2"/>
          <p:cNvPicPr>
            <a:picLocks noChangeAspect="1" noChangeArrowheads="1"/>
          </p:cNvPicPr>
          <p:nvPr/>
        </p:nvPicPr>
        <p:blipFill>
          <a:blip r:embed="rId4"/>
          <a:srcRect l="9778" t="86485" r="80070" b="6540"/>
          <a:stretch>
            <a:fillRect/>
          </a:stretch>
        </p:blipFill>
        <p:spPr bwMode="auto">
          <a:xfrm>
            <a:off x="174625" y="950913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2362200" y="1828800"/>
            <a:ext cx="3581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TRÒ CHƠI TIẾP SỨC</a:t>
            </a:r>
          </a:p>
        </p:txBody>
      </p:sp>
      <p:sp>
        <p:nvSpPr>
          <p:cNvPr id="12294" name="Rectangle 12"/>
          <p:cNvSpPr>
            <a:spLocks noChangeArrowheads="1"/>
          </p:cNvSpPr>
          <p:nvPr/>
        </p:nvSpPr>
        <p:spPr bwMode="auto">
          <a:xfrm>
            <a:off x="2743200" y="3048000"/>
            <a:ext cx="2819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Số chia hết cho 3</a:t>
            </a:r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2590800" y="5181600"/>
            <a:ext cx="3276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Số khôngchia hết cho 3</a:t>
            </a:r>
          </a:p>
        </p:txBody>
      </p:sp>
      <p:sp>
        <p:nvSpPr>
          <p:cNvPr id="12296" name="Rectangle 14"/>
          <p:cNvSpPr>
            <a:spLocks noChangeArrowheads="1"/>
          </p:cNvSpPr>
          <p:nvPr/>
        </p:nvSpPr>
        <p:spPr bwMode="auto">
          <a:xfrm>
            <a:off x="814388" y="4043363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3021</a:t>
            </a:r>
          </a:p>
        </p:txBody>
      </p:sp>
      <p:sp>
        <p:nvSpPr>
          <p:cNvPr id="12297" name="Rectangle 15"/>
          <p:cNvSpPr>
            <a:spLocks noChangeArrowheads="1"/>
          </p:cNvSpPr>
          <p:nvPr/>
        </p:nvSpPr>
        <p:spPr bwMode="auto">
          <a:xfrm>
            <a:off x="2338388" y="4043363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8213</a:t>
            </a:r>
          </a:p>
        </p:txBody>
      </p:sp>
      <p:sp>
        <p:nvSpPr>
          <p:cNvPr id="12298" name="Rectangle 16"/>
          <p:cNvSpPr>
            <a:spLocks noChangeArrowheads="1"/>
          </p:cNvSpPr>
          <p:nvPr/>
        </p:nvSpPr>
        <p:spPr bwMode="auto">
          <a:xfrm>
            <a:off x="3938588" y="4043363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945</a:t>
            </a:r>
          </a:p>
        </p:txBody>
      </p:sp>
      <p:sp>
        <p:nvSpPr>
          <p:cNvPr id="12299" name="Rectangle 17"/>
          <p:cNvSpPr>
            <a:spLocks noChangeArrowheads="1"/>
          </p:cNvSpPr>
          <p:nvPr/>
        </p:nvSpPr>
        <p:spPr bwMode="auto">
          <a:xfrm>
            <a:off x="5386388" y="4043363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7036</a:t>
            </a:r>
          </a:p>
        </p:txBody>
      </p:sp>
      <p:sp>
        <p:nvSpPr>
          <p:cNvPr id="12300" name="Rectangle 18"/>
          <p:cNvSpPr>
            <a:spLocks noChangeArrowheads="1"/>
          </p:cNvSpPr>
          <p:nvPr/>
        </p:nvSpPr>
        <p:spPr bwMode="auto">
          <a:xfrm>
            <a:off x="6858000" y="40386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40047</a:t>
            </a:r>
          </a:p>
        </p:txBody>
      </p:sp>
      <p:sp>
        <p:nvSpPr>
          <p:cNvPr id="12301" name="Line 20"/>
          <p:cNvSpPr>
            <a:spLocks noChangeShapeType="1"/>
          </p:cNvSpPr>
          <p:nvPr/>
        </p:nvSpPr>
        <p:spPr bwMode="auto">
          <a:xfrm flipV="1">
            <a:off x="1295400" y="3425825"/>
            <a:ext cx="2286000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Line 23"/>
          <p:cNvSpPr>
            <a:spLocks noChangeShapeType="1"/>
          </p:cNvSpPr>
          <p:nvPr/>
        </p:nvSpPr>
        <p:spPr bwMode="auto">
          <a:xfrm flipV="1">
            <a:off x="4419600" y="3429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Line 24"/>
          <p:cNvSpPr>
            <a:spLocks noChangeShapeType="1"/>
          </p:cNvSpPr>
          <p:nvPr/>
        </p:nvSpPr>
        <p:spPr bwMode="auto">
          <a:xfrm flipH="1" flipV="1">
            <a:off x="5029200" y="3429000"/>
            <a:ext cx="2286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25"/>
          <p:cNvSpPr>
            <a:spLocks noChangeShapeType="1"/>
          </p:cNvSpPr>
          <p:nvPr/>
        </p:nvSpPr>
        <p:spPr bwMode="auto">
          <a:xfrm>
            <a:off x="2819400" y="4572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Line 26"/>
          <p:cNvSpPr>
            <a:spLocks noChangeShapeType="1"/>
          </p:cNvSpPr>
          <p:nvPr/>
        </p:nvSpPr>
        <p:spPr bwMode="auto">
          <a:xfrm flipH="1">
            <a:off x="4800600" y="45720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smtClean="0">
                <a:solidFill>
                  <a:srgbClr val="FF0066"/>
                </a:solidFill>
              </a:rPr>
              <a:t>KIỂM TRA BÀI CŨ: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smtClean="0">
                <a:solidFill>
                  <a:srgbClr val="FF66FF"/>
                </a:solidFill>
              </a:rPr>
              <a:t>- Nêu dấu hiệu chia hết cho 9.</a:t>
            </a:r>
          </a:p>
          <a:p>
            <a:pPr eaLnBrk="1" hangingPunct="1">
              <a:buFontTx/>
              <a:buNone/>
            </a:pPr>
            <a:r>
              <a:rPr lang="en-US" sz="3000" smtClean="0">
                <a:solidFill>
                  <a:srgbClr val="FF66FF"/>
                </a:solidFill>
              </a:rPr>
              <a:t>- Viết 3 số chia hết cho 9.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1000" y="3124200"/>
            <a:ext cx="8610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3000" b="1" i="1">
                <a:solidFill>
                  <a:srgbClr val="FF66FF"/>
                </a:solidFill>
              </a:rPr>
              <a:t>Dấu hiệu chia hết cho 9:</a:t>
            </a:r>
            <a:br>
              <a:rPr lang="en-US" sz="3000" b="1" i="1">
                <a:solidFill>
                  <a:srgbClr val="FF66FF"/>
                </a:solidFill>
              </a:rPr>
            </a:br>
            <a:r>
              <a:rPr lang="en-US" sz="3000" b="1" i="1">
                <a:solidFill>
                  <a:srgbClr val="FF66FF"/>
                </a:solidFill>
              </a:rPr>
              <a:t>Các số có tổng các chữ số chia hết cho 9 thì </a:t>
            </a:r>
            <a:br>
              <a:rPr lang="en-US" sz="3000" b="1" i="1">
                <a:solidFill>
                  <a:srgbClr val="FF66FF"/>
                </a:solidFill>
              </a:rPr>
            </a:br>
            <a:r>
              <a:rPr lang="en-US" sz="3000" b="1" i="1">
                <a:solidFill>
                  <a:srgbClr val="FF66FF"/>
                </a:solidFill>
              </a:rPr>
              <a:t>chia hết cho 9.</a:t>
            </a:r>
          </a:p>
          <a:p>
            <a:pPr>
              <a:buFontTx/>
              <a:buChar char="-"/>
            </a:pPr>
            <a:r>
              <a:rPr lang="en-US" sz="3000" b="1" i="1">
                <a:solidFill>
                  <a:srgbClr val="FF66FF"/>
                </a:solidFill>
              </a:rPr>
              <a:t> V</a:t>
            </a:r>
            <a:r>
              <a:rPr lang="en-US" b="1" i="1">
                <a:solidFill>
                  <a:srgbClr val="FF66FF"/>
                </a:solidFill>
              </a:rPr>
              <a:t>í dụ: 18, 720, 1863,…</a:t>
            </a: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0" y="5735638"/>
            <a:ext cx="2590800" cy="1122362"/>
            <a:chOff x="4656" y="3216"/>
            <a:chExt cx="1104" cy="651"/>
          </a:xfrm>
        </p:grpSpPr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4109" name="Picture 7" descr="!hp8ls2l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96" y="3577"/>
                <a:ext cx="960" cy="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0" name="Picture 8" descr="!dk8_1la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72" y="3710"/>
                <a:ext cx="528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108" name="Picture 9" descr="ROSE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4944" y="3360"/>
              <a:ext cx="33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2" name="Group 10"/>
          <p:cNvGrpSpPr>
            <a:grpSpLocks/>
          </p:cNvGrpSpPr>
          <p:nvPr/>
        </p:nvGrpSpPr>
        <p:grpSpPr bwMode="auto">
          <a:xfrm>
            <a:off x="6629400" y="5716588"/>
            <a:ext cx="2514600" cy="1141412"/>
            <a:chOff x="96" y="3553"/>
            <a:chExt cx="1104" cy="671"/>
          </a:xfrm>
        </p:grpSpPr>
        <p:pic>
          <p:nvPicPr>
            <p:cNvPr id="4104" name="Picture 11" descr="!hp8ls2l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12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13" descr="ROSE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3" name="Picture 14" descr="blumen-pflanzen0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903663" y="6186488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2863" y="16002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/>
              <a:t> Lấy ví dụ vài số chia hết cho 3 và vài số không chia hết cho 3.</a:t>
            </a:r>
          </a:p>
          <a:p>
            <a:pPr>
              <a:buFontTx/>
              <a:buChar char="-"/>
            </a:pPr>
            <a:r>
              <a:rPr lang="en-US"/>
              <a:t> Nhận xét kết quả phép chia tổng các chữ số của các số đó cho 3.</a:t>
            </a:r>
          </a:p>
        </p:txBody>
      </p: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42863" y="0"/>
            <a:ext cx="9144000" cy="873125"/>
            <a:chOff x="0" y="0"/>
            <a:chExt cx="5760" cy="600"/>
          </a:xfrm>
        </p:grpSpPr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BÀI 88: </a:t>
              </a:r>
              <a:r>
                <a:rPr lang="en-US" sz="2800" b="1">
                  <a:solidFill>
                    <a:srgbClr val="FF66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DẤU HIỆU CHIA HẾT CHO 3</a:t>
              </a:r>
            </a:p>
          </p:txBody>
        </p:sp>
        <p:grpSp>
          <p:nvGrpSpPr>
            <p:cNvPr id="5130" name="Group 7"/>
            <p:cNvGrpSpPr>
              <a:grpSpLocks/>
            </p:cNvGrpSpPr>
            <p:nvPr/>
          </p:nvGrpSpPr>
          <p:grpSpPr bwMode="auto">
            <a:xfrm>
              <a:off x="0" y="159"/>
              <a:ext cx="5760" cy="441"/>
              <a:chOff x="0" y="159"/>
              <a:chExt cx="5760" cy="441"/>
            </a:xfrm>
          </p:grpSpPr>
          <p:sp>
            <p:nvSpPr>
              <p:cNvPr id="15368" name="Rectangle 8"/>
              <p:cNvSpPr>
                <a:spLocks noChangeArrowheads="1"/>
              </p:cNvSpPr>
              <p:nvPr/>
            </p:nvSpPr>
            <p:spPr bwMode="auto">
              <a:xfrm>
                <a:off x="2779" y="159"/>
                <a:ext cx="15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endParaRPr>
              </a:p>
            </p:txBody>
          </p:sp>
          <p:sp>
            <p:nvSpPr>
              <p:cNvPr id="15369" name="Text Box 9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endPara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endParaRPr>
              </a:p>
            </p:txBody>
          </p:sp>
        </p:grpSp>
        <p:pic>
          <p:nvPicPr>
            <p:cNvPr id="5131" name="Picture 10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0" y="58"/>
              <a:ext cx="43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1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16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52463" y="990600"/>
            <a:ext cx="7467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i="1">
                <a:solidFill>
                  <a:srgbClr val="0000FF"/>
                </a:solidFill>
              </a:rPr>
              <a:t>  </a:t>
            </a:r>
            <a:r>
              <a:rPr lang="en-US" b="1" i="1">
                <a:solidFill>
                  <a:srgbClr val="00FF00"/>
                </a:solidFill>
              </a:rPr>
              <a:t>HOẠT ĐỘNG 1: </a:t>
            </a:r>
            <a:r>
              <a:rPr lang="en-US" b="1" i="1"/>
              <a:t> </a:t>
            </a:r>
            <a:r>
              <a:rPr lang="en-US" sz="2600" b="1" i="1">
                <a:solidFill>
                  <a:srgbClr val="FF6699"/>
                </a:solidFill>
              </a:rPr>
              <a:t>Dấu hiệu chia hết cho 3.</a:t>
            </a:r>
          </a:p>
        </p:txBody>
      </p:sp>
      <p:pic>
        <p:nvPicPr>
          <p:cNvPr id="15373" name="Picture 13" descr="2"/>
          <p:cNvPicPr>
            <a:picLocks noChangeAspect="1" noChangeArrowheads="1"/>
          </p:cNvPicPr>
          <p:nvPr/>
        </p:nvPicPr>
        <p:blipFill>
          <a:blip r:embed="rId4"/>
          <a:srcRect l="9778" t="86485" r="80070" b="6540"/>
          <a:stretch>
            <a:fillRect/>
          </a:stretch>
        </p:blipFill>
        <p:spPr bwMode="auto">
          <a:xfrm>
            <a:off x="207963" y="965200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304800" y="2971800"/>
            <a:ext cx="373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 * số chia hết cho 3:</a:t>
            </a:r>
          </a:p>
          <a:p>
            <a:r>
              <a:rPr lang="en-US"/>
              <a:t>45 : 3 = 15</a:t>
            </a:r>
          </a:p>
          <a:p>
            <a:r>
              <a:rPr lang="en-US"/>
              <a:t>Ta có: 4 + 5 = 9,</a:t>
            </a:r>
            <a:br>
              <a:rPr lang="en-US"/>
            </a:br>
            <a:r>
              <a:rPr lang="en-US"/>
              <a:t>           9 : 3  = 3</a:t>
            </a:r>
          </a:p>
          <a:p>
            <a:endParaRPr lang="en-US"/>
          </a:p>
          <a:p>
            <a:r>
              <a:rPr lang="en-US"/>
              <a:t> 105 : 3 = 35</a:t>
            </a:r>
          </a:p>
          <a:p>
            <a:r>
              <a:rPr lang="en-US"/>
              <a:t>Ta có: 1 + 0 + 5 = 6,</a:t>
            </a:r>
            <a:br>
              <a:rPr lang="en-US"/>
            </a:br>
            <a:r>
              <a:rPr lang="en-US"/>
              <a:t>           6 : 3 = 2.</a:t>
            </a:r>
          </a:p>
          <a:p>
            <a:endParaRPr lang="en-US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5105400" y="29718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 * số không chia hết cho 3:</a:t>
            </a:r>
          </a:p>
          <a:p>
            <a:r>
              <a:rPr lang="en-US"/>
              <a:t>25 : 3 = 8 (dư 1)</a:t>
            </a:r>
          </a:p>
          <a:p>
            <a:r>
              <a:rPr lang="en-US"/>
              <a:t>Ta có: 2 + 5 = 7,</a:t>
            </a:r>
            <a:br>
              <a:rPr lang="en-US"/>
            </a:br>
            <a:r>
              <a:rPr lang="en-US"/>
              <a:t>           7 : 3 = 2 (dư 1).</a:t>
            </a:r>
          </a:p>
          <a:p>
            <a:endParaRPr lang="en-US"/>
          </a:p>
          <a:p>
            <a:r>
              <a:rPr lang="en-US"/>
              <a:t>- 134 : 3 = 44 (dư 2)</a:t>
            </a:r>
            <a:br>
              <a:rPr lang="en-US"/>
            </a:br>
            <a:r>
              <a:rPr lang="en-US"/>
              <a:t>Ta có: 1 + 3 + 4 = 8,</a:t>
            </a:r>
            <a:br>
              <a:rPr lang="en-US"/>
            </a:br>
            <a:r>
              <a:rPr lang="en-US"/>
              <a:t>           8 : 3 = 2 (dư 2).</a:t>
            </a:r>
          </a:p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4572000" y="28194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5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5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15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15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28575" y="14288"/>
            <a:ext cx="9144000" cy="873125"/>
            <a:chOff x="0" y="0"/>
            <a:chExt cx="5760" cy="600"/>
          </a:xfrm>
        </p:grpSpPr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BÀI 88: </a:t>
              </a:r>
              <a:r>
                <a:rPr lang="en-US" sz="2800" b="1">
                  <a:solidFill>
                    <a:srgbClr val="FF66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DẤU HIỆU CHIA HẾT CHO 3</a:t>
              </a:r>
            </a:p>
          </p:txBody>
        </p:sp>
        <p:grpSp>
          <p:nvGrpSpPr>
            <p:cNvPr id="6161" name="Group 6"/>
            <p:cNvGrpSpPr>
              <a:grpSpLocks/>
            </p:cNvGrpSpPr>
            <p:nvPr/>
          </p:nvGrpSpPr>
          <p:grpSpPr bwMode="auto">
            <a:xfrm>
              <a:off x="0" y="159"/>
              <a:ext cx="5760" cy="441"/>
              <a:chOff x="0" y="159"/>
              <a:chExt cx="5760" cy="441"/>
            </a:xfrm>
          </p:grpSpPr>
          <p:sp>
            <p:nvSpPr>
              <p:cNvPr id="10247" name="Rectangle 7"/>
              <p:cNvSpPr>
                <a:spLocks noChangeArrowheads="1"/>
              </p:cNvSpPr>
              <p:nvPr/>
            </p:nvSpPr>
            <p:spPr bwMode="auto">
              <a:xfrm>
                <a:off x="2779" y="159"/>
                <a:ext cx="15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endParaRPr>
              </a:p>
            </p:txBody>
          </p:sp>
          <p:sp>
            <p:nvSpPr>
              <p:cNvPr id="10248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endPara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endParaRPr>
              </a:p>
            </p:txBody>
          </p:sp>
        </p:grpSp>
        <p:pic>
          <p:nvPicPr>
            <p:cNvPr id="6162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0" y="58"/>
              <a:ext cx="43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3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16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23888" y="990600"/>
            <a:ext cx="7467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i="1">
                <a:solidFill>
                  <a:srgbClr val="0000FF"/>
                </a:solidFill>
              </a:rPr>
              <a:t>  </a:t>
            </a:r>
            <a:r>
              <a:rPr lang="en-US" b="1" i="1">
                <a:solidFill>
                  <a:srgbClr val="00FF00"/>
                </a:solidFill>
              </a:rPr>
              <a:t>HOẠT ĐỘNG 1: </a:t>
            </a:r>
            <a:r>
              <a:rPr lang="en-US" b="1" i="1"/>
              <a:t> </a:t>
            </a:r>
            <a:r>
              <a:rPr lang="en-US" sz="2600" b="1" i="1">
                <a:solidFill>
                  <a:srgbClr val="FF6699"/>
                </a:solidFill>
              </a:rPr>
              <a:t>Dấu hiệu chia hết cho 3.</a:t>
            </a:r>
          </a:p>
        </p:txBody>
      </p:sp>
      <p:pic>
        <p:nvPicPr>
          <p:cNvPr id="10252" name="Picture 12" descr="2"/>
          <p:cNvPicPr>
            <a:picLocks noChangeAspect="1" noChangeArrowheads="1"/>
          </p:cNvPicPr>
          <p:nvPr/>
        </p:nvPicPr>
        <p:blipFill>
          <a:blip r:embed="rId4"/>
          <a:srcRect l="9778" t="86485" r="80070" b="6540"/>
          <a:stretch>
            <a:fillRect/>
          </a:stretch>
        </p:blipFill>
        <p:spPr bwMode="auto">
          <a:xfrm>
            <a:off x="179388" y="965200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185738" y="2209800"/>
            <a:ext cx="8901112" cy="2362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FF">
                  <a:alpha val="74001"/>
                </a:srgbClr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FF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600" b="1" i="1" u="sng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Ghi nhớ:</a:t>
            </a: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b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6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Dấu hiệu chia hết cho 3:</a:t>
            </a:r>
          </a:p>
          <a:p>
            <a:pPr>
              <a:defRPr/>
            </a:pPr>
            <a:r>
              <a:rPr lang="en-US" sz="26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Các số có tổng các chữ số chia hết cho 3 thì chia hết cho 3.</a:t>
            </a:r>
          </a:p>
          <a:p>
            <a:pPr>
              <a:defRPr/>
            </a:pPr>
            <a:r>
              <a:rPr lang="en-US" sz="26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(Các số có tổng các chữ số không chia hết cho 3 thì không </a:t>
            </a:r>
            <a:br>
              <a:rPr lang="en-US" sz="26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6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chia hết cho 3.)</a:t>
            </a:r>
          </a:p>
        </p:txBody>
      </p: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23813" y="5730875"/>
            <a:ext cx="2590800" cy="1122363"/>
            <a:chOff x="4656" y="3216"/>
            <a:chExt cx="1104" cy="651"/>
          </a:xfrm>
        </p:grpSpPr>
        <p:grpSp>
          <p:nvGrpSpPr>
            <p:cNvPr id="6156" name="Group 15"/>
            <p:cNvGrpSpPr>
              <a:grpSpLocks/>
            </p:cNvGrpSpPr>
            <p:nvPr/>
          </p:nvGrpSpPr>
          <p:grpSpPr bwMode="auto"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6158" name="Picture 16" descr="!hp8ls2l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96" y="3577"/>
                <a:ext cx="960" cy="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9" name="Picture 17" descr="!dk8_1la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72" y="3710"/>
                <a:ext cx="528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157" name="Picture 18" descr="ROSE1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4944" y="3360"/>
              <a:ext cx="33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1" name="Group 19"/>
          <p:cNvGrpSpPr>
            <a:grpSpLocks/>
          </p:cNvGrpSpPr>
          <p:nvPr/>
        </p:nvGrpSpPr>
        <p:grpSpPr bwMode="auto">
          <a:xfrm>
            <a:off x="6653213" y="5711825"/>
            <a:ext cx="2514600" cy="1141413"/>
            <a:chOff x="96" y="3553"/>
            <a:chExt cx="1104" cy="671"/>
          </a:xfrm>
        </p:grpSpPr>
        <p:pic>
          <p:nvPicPr>
            <p:cNvPr id="6153" name="Picture 20" descr="!hp8ls2l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21" descr="!dk8_1la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22" descr="ROSE1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2" name="Picture 23" descr="blumen-pflanzen00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927475" y="6181725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"/>
          <p:cNvGrpSpPr>
            <a:grpSpLocks/>
          </p:cNvGrpSpPr>
          <p:nvPr/>
        </p:nvGrpSpPr>
        <p:grpSpPr bwMode="auto">
          <a:xfrm>
            <a:off x="23813" y="9525"/>
            <a:ext cx="9144000" cy="873125"/>
            <a:chOff x="0" y="0"/>
            <a:chExt cx="5760" cy="600"/>
          </a:xfrm>
        </p:grpSpPr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BÀI 88: </a:t>
              </a:r>
              <a:r>
                <a:rPr lang="en-US" sz="2800" b="1">
                  <a:solidFill>
                    <a:srgbClr val="FF66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DẤU HIỆU CHIA HẾT CHO 3</a:t>
              </a:r>
            </a:p>
          </p:txBody>
        </p:sp>
        <p:grpSp>
          <p:nvGrpSpPr>
            <p:cNvPr id="7177" name="Group 6"/>
            <p:cNvGrpSpPr>
              <a:grpSpLocks/>
            </p:cNvGrpSpPr>
            <p:nvPr/>
          </p:nvGrpSpPr>
          <p:grpSpPr bwMode="auto">
            <a:xfrm>
              <a:off x="0" y="159"/>
              <a:ext cx="5760" cy="441"/>
              <a:chOff x="0" y="159"/>
              <a:chExt cx="5760" cy="441"/>
            </a:xfrm>
          </p:grpSpPr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2779" y="159"/>
                <a:ext cx="15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endParaRPr>
              </a:p>
            </p:txBody>
          </p:sp>
          <p:sp>
            <p:nvSpPr>
              <p:cNvPr id="11272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endPara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endParaRPr>
              </a:p>
            </p:txBody>
          </p:sp>
        </p:grpSp>
        <p:pic>
          <p:nvPicPr>
            <p:cNvPr id="7178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0" y="58"/>
              <a:ext cx="43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16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19125" y="985838"/>
            <a:ext cx="7467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i="1">
                <a:solidFill>
                  <a:srgbClr val="0000FF"/>
                </a:solidFill>
              </a:rPr>
              <a:t>  </a:t>
            </a:r>
            <a:r>
              <a:rPr lang="en-US" b="1" i="1">
                <a:solidFill>
                  <a:srgbClr val="00FF00"/>
                </a:solidFill>
              </a:rPr>
              <a:t>HOẠT ĐỘNG 2: </a:t>
            </a:r>
            <a:r>
              <a:rPr lang="en-US" b="1" i="1"/>
              <a:t> </a:t>
            </a:r>
            <a:r>
              <a:rPr lang="en-US" sz="2600" b="1" i="1">
                <a:solidFill>
                  <a:srgbClr val="FF33CC"/>
                </a:solidFill>
              </a:rPr>
              <a:t>Thực hành</a:t>
            </a:r>
          </a:p>
        </p:txBody>
      </p:sp>
      <p:pic>
        <p:nvPicPr>
          <p:cNvPr id="11276" name="Picture 12" descr="2"/>
          <p:cNvPicPr>
            <a:picLocks noChangeAspect="1" noChangeArrowheads="1"/>
          </p:cNvPicPr>
          <p:nvPr/>
        </p:nvPicPr>
        <p:blipFill>
          <a:blip r:embed="rId4"/>
          <a:srcRect l="9778" t="86485" r="80070" b="6540"/>
          <a:stretch>
            <a:fillRect/>
          </a:stretch>
        </p:blipFill>
        <p:spPr bwMode="auto">
          <a:xfrm>
            <a:off x="174625" y="960438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13"/>
          <p:cNvSpPr>
            <a:spLocks noChangeArrowheads="1"/>
          </p:cNvSpPr>
          <p:nvPr/>
        </p:nvSpPr>
        <p:spPr bwMode="auto">
          <a:xfrm>
            <a:off x="457200" y="19050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 u="sng"/>
              <a:t>Bài 1:</a:t>
            </a:r>
            <a:r>
              <a:rPr lang="en-US" sz="2600"/>
              <a:t> Trong các số sau, số nào chia hết cho 3 ?</a:t>
            </a:r>
          </a:p>
          <a:p>
            <a:r>
              <a:rPr lang="en-US" sz="2600"/>
              <a:t>		231 ; 109 ; 1872 ; 8225 ; 92 313.</a:t>
            </a:r>
          </a:p>
        </p:txBody>
      </p:sp>
      <p:sp>
        <p:nvSpPr>
          <p:cNvPr id="7174" name="Rectangle 14"/>
          <p:cNvSpPr>
            <a:spLocks noChangeArrowheads="1"/>
          </p:cNvSpPr>
          <p:nvPr/>
        </p:nvSpPr>
        <p:spPr bwMode="auto">
          <a:xfrm>
            <a:off x="609600" y="32766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>
                <a:solidFill>
                  <a:srgbClr val="FF33CC"/>
                </a:solidFill>
              </a:rPr>
              <a:t>Các số chia hết cho 3 là:</a:t>
            </a:r>
            <a:r>
              <a:rPr lang="en-US"/>
              <a:t> </a:t>
            </a:r>
          </a:p>
        </p:txBody>
      </p:sp>
      <p:sp>
        <p:nvSpPr>
          <p:cNvPr id="7175" name="Rectangle 15"/>
          <p:cNvSpPr>
            <a:spLocks noChangeArrowheads="1"/>
          </p:cNvSpPr>
          <p:nvPr/>
        </p:nvSpPr>
        <p:spPr bwMode="auto">
          <a:xfrm>
            <a:off x="1143000" y="39624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231 ; 1872 ; 92 313.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>
            <a:off x="28575" y="14288"/>
            <a:ext cx="9144000" cy="873125"/>
            <a:chOff x="0" y="0"/>
            <a:chExt cx="5760" cy="600"/>
          </a:xfrm>
        </p:grpSpPr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BÀI 88: </a:t>
              </a:r>
              <a:r>
                <a:rPr lang="en-US" sz="2800" b="1">
                  <a:solidFill>
                    <a:srgbClr val="FF66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DẤU HIỆU CHIA HẾT CHO 3</a:t>
              </a:r>
            </a:p>
          </p:txBody>
        </p:sp>
        <p:grpSp>
          <p:nvGrpSpPr>
            <p:cNvPr id="8204" name="Group 6"/>
            <p:cNvGrpSpPr>
              <a:grpSpLocks/>
            </p:cNvGrpSpPr>
            <p:nvPr/>
          </p:nvGrpSpPr>
          <p:grpSpPr bwMode="auto">
            <a:xfrm>
              <a:off x="0" y="159"/>
              <a:ext cx="5760" cy="441"/>
              <a:chOff x="0" y="159"/>
              <a:chExt cx="5760" cy="441"/>
            </a:xfrm>
          </p:grpSpPr>
          <p:sp>
            <p:nvSpPr>
              <p:cNvPr id="12295" name="Rectangle 7"/>
              <p:cNvSpPr>
                <a:spLocks noChangeArrowheads="1"/>
              </p:cNvSpPr>
              <p:nvPr/>
            </p:nvSpPr>
            <p:spPr bwMode="auto">
              <a:xfrm>
                <a:off x="2779" y="159"/>
                <a:ext cx="15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endParaRPr>
              </a:p>
            </p:txBody>
          </p:sp>
          <p:sp>
            <p:nvSpPr>
              <p:cNvPr id="12296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endPara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endParaRPr>
              </a:p>
            </p:txBody>
          </p:sp>
        </p:grpSp>
        <p:pic>
          <p:nvPicPr>
            <p:cNvPr id="8205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0" y="58"/>
              <a:ext cx="43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6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16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23888" y="990600"/>
            <a:ext cx="7467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i="1">
                <a:solidFill>
                  <a:srgbClr val="0000FF"/>
                </a:solidFill>
              </a:rPr>
              <a:t>  </a:t>
            </a:r>
            <a:r>
              <a:rPr lang="en-US" b="1" i="1">
                <a:solidFill>
                  <a:srgbClr val="00FF00"/>
                </a:solidFill>
              </a:rPr>
              <a:t>HOẠT ĐỘNG 2: </a:t>
            </a:r>
            <a:r>
              <a:rPr lang="en-US" b="1" i="1"/>
              <a:t> </a:t>
            </a:r>
            <a:r>
              <a:rPr lang="en-US" sz="2600" b="1" i="1">
                <a:solidFill>
                  <a:srgbClr val="FF33CC"/>
                </a:solidFill>
              </a:rPr>
              <a:t>Thực hành</a:t>
            </a:r>
          </a:p>
        </p:txBody>
      </p:sp>
      <p:pic>
        <p:nvPicPr>
          <p:cNvPr id="12300" name="Picture 12" descr="2"/>
          <p:cNvPicPr>
            <a:picLocks noChangeAspect="1" noChangeArrowheads="1"/>
          </p:cNvPicPr>
          <p:nvPr/>
        </p:nvPicPr>
        <p:blipFill>
          <a:blip r:embed="rId4"/>
          <a:srcRect l="9778" t="86485" r="80070" b="6540"/>
          <a:stretch>
            <a:fillRect/>
          </a:stretch>
        </p:blipFill>
        <p:spPr bwMode="auto">
          <a:xfrm>
            <a:off x="179388" y="965200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13"/>
          <p:cNvSpPr>
            <a:spLocks noChangeArrowheads="1"/>
          </p:cNvSpPr>
          <p:nvPr/>
        </p:nvSpPr>
        <p:spPr bwMode="auto">
          <a:xfrm>
            <a:off x="609600" y="18288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 u="sng"/>
              <a:t>Bài 2:</a:t>
            </a:r>
            <a:r>
              <a:rPr lang="en-US" sz="2600"/>
              <a:t> Trong các số sau, số nào không chia hết cho 3?</a:t>
            </a:r>
          </a:p>
          <a:p>
            <a:r>
              <a:rPr lang="en-US" sz="2600"/>
              <a:t>	Khoanh tròn vào số không chia hết cho 3 đó.</a:t>
            </a:r>
          </a:p>
          <a:p>
            <a:r>
              <a:rPr lang="en-US" sz="2600"/>
              <a:t>	96 ; 502 ; 6823 ; 55 553 ; 641 311.</a:t>
            </a: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57200" y="3505200"/>
            <a:ext cx="8305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>
                <a:solidFill>
                  <a:srgbClr val="FF33CC"/>
                </a:solidFill>
              </a:rPr>
              <a:t>Các số không chia hết cho 3 là:</a:t>
            </a:r>
          </a:p>
          <a:p>
            <a:endParaRPr lang="en-US" sz="2600">
              <a:solidFill>
                <a:srgbClr val="FF33CC"/>
              </a:solidFill>
            </a:endParaRPr>
          </a:p>
          <a:p>
            <a:r>
              <a:rPr lang="en-US" sz="2600">
                <a:solidFill>
                  <a:srgbClr val="FF33CC"/>
                </a:solidFill>
              </a:rPr>
              <a:t>	</a:t>
            </a:r>
            <a:r>
              <a:rPr lang="en-US"/>
              <a:t>96 ; 502 ; 6823 ; 55 553 ; 641 311.</a:t>
            </a:r>
          </a:p>
          <a:p>
            <a:endParaRPr lang="en-US" sz="2600">
              <a:solidFill>
                <a:srgbClr val="FF33CC"/>
              </a:solidFill>
            </a:endParaRPr>
          </a:p>
        </p:txBody>
      </p:sp>
      <p:sp>
        <p:nvSpPr>
          <p:cNvPr id="8199" name="Oval 15"/>
          <p:cNvSpPr>
            <a:spLocks noChangeArrowheads="1"/>
          </p:cNvSpPr>
          <p:nvPr/>
        </p:nvSpPr>
        <p:spPr bwMode="auto">
          <a:xfrm>
            <a:off x="1962150" y="4157663"/>
            <a:ext cx="762000" cy="7048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Oval 16"/>
          <p:cNvSpPr>
            <a:spLocks noChangeArrowheads="1"/>
          </p:cNvSpPr>
          <p:nvPr/>
        </p:nvSpPr>
        <p:spPr bwMode="auto">
          <a:xfrm>
            <a:off x="2776538" y="4119563"/>
            <a:ext cx="7620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17"/>
          <p:cNvSpPr>
            <a:spLocks noChangeArrowheads="1"/>
          </p:cNvSpPr>
          <p:nvPr/>
        </p:nvSpPr>
        <p:spPr bwMode="auto">
          <a:xfrm>
            <a:off x="3733800" y="4038600"/>
            <a:ext cx="990600" cy="914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Oval 18"/>
          <p:cNvSpPr>
            <a:spLocks noChangeArrowheads="1"/>
          </p:cNvSpPr>
          <p:nvPr/>
        </p:nvSpPr>
        <p:spPr bwMode="auto">
          <a:xfrm>
            <a:off x="4876800" y="4038600"/>
            <a:ext cx="1219200" cy="990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"/>
          <p:cNvGrpSpPr>
            <a:grpSpLocks/>
          </p:cNvGrpSpPr>
          <p:nvPr/>
        </p:nvGrpSpPr>
        <p:grpSpPr bwMode="auto">
          <a:xfrm>
            <a:off x="23813" y="23813"/>
            <a:ext cx="9144000" cy="873125"/>
            <a:chOff x="0" y="0"/>
            <a:chExt cx="5760" cy="600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BÀI 88: </a:t>
              </a:r>
              <a:r>
                <a:rPr lang="en-US" sz="2800" b="1">
                  <a:solidFill>
                    <a:srgbClr val="FF66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DẤU HIỆU CHIA HẾT CHO 3</a:t>
              </a:r>
            </a:p>
          </p:txBody>
        </p:sp>
        <p:grpSp>
          <p:nvGrpSpPr>
            <p:cNvPr id="9225" name="Group 6"/>
            <p:cNvGrpSpPr>
              <a:grpSpLocks/>
            </p:cNvGrpSpPr>
            <p:nvPr/>
          </p:nvGrpSpPr>
          <p:grpSpPr bwMode="auto">
            <a:xfrm>
              <a:off x="0" y="159"/>
              <a:ext cx="5760" cy="441"/>
              <a:chOff x="0" y="159"/>
              <a:chExt cx="5760" cy="441"/>
            </a:xfrm>
          </p:grpSpPr>
          <p:sp>
            <p:nvSpPr>
              <p:cNvPr id="13319" name="Rectangle 7"/>
              <p:cNvSpPr>
                <a:spLocks noChangeArrowheads="1"/>
              </p:cNvSpPr>
              <p:nvPr/>
            </p:nvSpPr>
            <p:spPr bwMode="auto">
              <a:xfrm>
                <a:off x="2779" y="159"/>
                <a:ext cx="15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endParaRPr>
              </a:p>
            </p:txBody>
          </p:sp>
          <p:sp>
            <p:nvSpPr>
              <p:cNvPr id="13320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endPara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endParaRPr>
              </a:p>
            </p:txBody>
          </p:sp>
        </p:grpSp>
        <p:pic>
          <p:nvPicPr>
            <p:cNvPr id="922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0" y="58"/>
              <a:ext cx="43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16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19125" y="1000125"/>
            <a:ext cx="7467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i="1">
                <a:solidFill>
                  <a:srgbClr val="0000FF"/>
                </a:solidFill>
              </a:rPr>
              <a:t>  </a:t>
            </a:r>
            <a:r>
              <a:rPr lang="en-US" b="1" i="1">
                <a:solidFill>
                  <a:srgbClr val="00FF00"/>
                </a:solidFill>
              </a:rPr>
              <a:t>HOẠT ĐỘNG 2: </a:t>
            </a:r>
            <a:r>
              <a:rPr lang="en-US" b="1" i="1"/>
              <a:t> </a:t>
            </a:r>
            <a:r>
              <a:rPr lang="en-US" sz="2600" b="1" i="1">
                <a:solidFill>
                  <a:srgbClr val="FF33CC"/>
                </a:solidFill>
              </a:rPr>
              <a:t>Thực hành</a:t>
            </a:r>
          </a:p>
        </p:txBody>
      </p:sp>
      <p:pic>
        <p:nvPicPr>
          <p:cNvPr id="13324" name="Picture 12" descr="2"/>
          <p:cNvPicPr>
            <a:picLocks noChangeAspect="1" noChangeArrowheads="1"/>
          </p:cNvPicPr>
          <p:nvPr/>
        </p:nvPicPr>
        <p:blipFill>
          <a:blip r:embed="rId4"/>
          <a:srcRect l="9778" t="86485" r="80070" b="6540"/>
          <a:stretch>
            <a:fillRect/>
          </a:stretch>
        </p:blipFill>
        <p:spPr bwMode="auto">
          <a:xfrm>
            <a:off x="174625" y="974725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457200" y="19812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 u="sng"/>
              <a:t>Bài 3:</a:t>
            </a:r>
            <a:r>
              <a:rPr lang="en-US" sz="2600"/>
              <a:t> Viết ba số có ba chữ số và chia hết cho 3.</a:t>
            </a:r>
          </a:p>
        </p:txBody>
      </p:sp>
      <p:sp>
        <p:nvSpPr>
          <p:cNvPr id="9222" name="Rectangle 14"/>
          <p:cNvSpPr>
            <a:spLocks noChangeArrowheads="1"/>
          </p:cNvSpPr>
          <p:nvPr/>
        </p:nvSpPr>
        <p:spPr bwMode="auto">
          <a:xfrm>
            <a:off x="762000" y="3048000"/>
            <a:ext cx="769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u="sng">
                <a:solidFill>
                  <a:srgbClr val="FF33CC"/>
                </a:solidFill>
              </a:rPr>
              <a:t>Ví dụ:</a:t>
            </a:r>
            <a:r>
              <a:rPr lang="en-US">
                <a:solidFill>
                  <a:srgbClr val="FF33CC"/>
                </a:solidFill>
              </a:rPr>
              <a:t> 306 ; 915 ; 300 ;…</a:t>
            </a:r>
          </a:p>
        </p:txBody>
      </p:sp>
      <p:sp>
        <p:nvSpPr>
          <p:cNvPr id="9223" name="Rectangle 15"/>
          <p:cNvSpPr>
            <a:spLocks noChangeArrowheads="1"/>
          </p:cNvSpPr>
          <p:nvPr/>
        </p:nvSpPr>
        <p:spPr bwMode="auto">
          <a:xfrm>
            <a:off x="0" y="4343400"/>
            <a:ext cx="868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/>
              <a:t>Theo em, các số sau có thoả mãn yêu cầu của đề bài không?</a:t>
            </a:r>
            <a:br>
              <a:rPr lang="en-US" sz="2600"/>
            </a:br>
            <a:r>
              <a:rPr lang="en-US" sz="2600"/>
              <a:t>Vì sao?</a:t>
            </a:r>
          </a:p>
          <a:p>
            <a:r>
              <a:rPr lang="en-US" sz="2600"/>
              <a:t>	</a:t>
            </a:r>
            <a:r>
              <a:rPr lang="en-US" sz="2600">
                <a:solidFill>
                  <a:srgbClr val="FF33CC"/>
                </a:solidFill>
              </a:rPr>
              <a:t>063 ; 99 ; 145.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"/>
          <p:cNvGrpSpPr>
            <a:grpSpLocks/>
          </p:cNvGrpSpPr>
          <p:nvPr/>
        </p:nvGrpSpPr>
        <p:grpSpPr bwMode="auto">
          <a:xfrm>
            <a:off x="28575" y="19050"/>
            <a:ext cx="9144000" cy="873125"/>
            <a:chOff x="0" y="0"/>
            <a:chExt cx="5760" cy="600"/>
          </a:xfrm>
        </p:grpSpPr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BÀI 88: </a:t>
              </a:r>
              <a:r>
                <a:rPr lang="en-US" sz="2800" b="1">
                  <a:solidFill>
                    <a:srgbClr val="FF66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DẤU HIỆU CHIA HẾT CHO 3</a:t>
              </a:r>
            </a:p>
          </p:txBody>
        </p:sp>
        <p:grpSp>
          <p:nvGrpSpPr>
            <p:cNvPr id="10255" name="Group 6"/>
            <p:cNvGrpSpPr>
              <a:grpSpLocks/>
            </p:cNvGrpSpPr>
            <p:nvPr/>
          </p:nvGrpSpPr>
          <p:grpSpPr bwMode="auto">
            <a:xfrm>
              <a:off x="0" y="159"/>
              <a:ext cx="5760" cy="441"/>
              <a:chOff x="0" y="159"/>
              <a:chExt cx="5760" cy="441"/>
            </a:xfrm>
          </p:grpSpPr>
          <p:sp>
            <p:nvSpPr>
              <p:cNvPr id="14343" name="Rectangle 7"/>
              <p:cNvSpPr>
                <a:spLocks noChangeArrowheads="1"/>
              </p:cNvSpPr>
              <p:nvPr/>
            </p:nvSpPr>
            <p:spPr bwMode="auto">
              <a:xfrm>
                <a:off x="2779" y="159"/>
                <a:ext cx="15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endParaRPr>
              </a:p>
            </p:txBody>
          </p:sp>
          <p:sp>
            <p:nvSpPr>
              <p:cNvPr id="14344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endPara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endParaRPr>
              </a:p>
            </p:txBody>
          </p:sp>
        </p:grpSp>
        <p:pic>
          <p:nvPicPr>
            <p:cNvPr id="1025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0" y="58"/>
              <a:ext cx="43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16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23888" y="995363"/>
            <a:ext cx="7467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i="1">
                <a:solidFill>
                  <a:srgbClr val="0000FF"/>
                </a:solidFill>
              </a:rPr>
              <a:t>  </a:t>
            </a:r>
            <a:r>
              <a:rPr lang="en-US" b="1" i="1">
                <a:solidFill>
                  <a:srgbClr val="00FF00"/>
                </a:solidFill>
              </a:rPr>
              <a:t>HOẠT ĐỘNG 2: </a:t>
            </a:r>
            <a:r>
              <a:rPr lang="en-US" b="1" i="1"/>
              <a:t> </a:t>
            </a:r>
            <a:r>
              <a:rPr lang="en-US" sz="2600" b="1" i="1">
                <a:solidFill>
                  <a:srgbClr val="FF33CC"/>
                </a:solidFill>
              </a:rPr>
              <a:t>Thực hành</a:t>
            </a:r>
          </a:p>
        </p:txBody>
      </p:sp>
      <p:pic>
        <p:nvPicPr>
          <p:cNvPr id="14348" name="Picture 12" descr="2"/>
          <p:cNvPicPr>
            <a:picLocks noChangeAspect="1" noChangeArrowheads="1"/>
          </p:cNvPicPr>
          <p:nvPr/>
        </p:nvPicPr>
        <p:blipFill>
          <a:blip r:embed="rId4"/>
          <a:srcRect l="9778" t="86485" r="80070" b="6540"/>
          <a:stretch>
            <a:fillRect/>
          </a:stretch>
        </p:blipFill>
        <p:spPr bwMode="auto">
          <a:xfrm>
            <a:off x="179388" y="969963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13"/>
          <p:cNvSpPr>
            <a:spLocks noChangeArrowheads="1"/>
          </p:cNvSpPr>
          <p:nvPr/>
        </p:nvSpPr>
        <p:spPr bwMode="auto">
          <a:xfrm>
            <a:off x="304800" y="1981200"/>
            <a:ext cx="853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Bài 4: Tìm chữ số thích hợp viết vào ô trống để được các số </a:t>
            </a:r>
            <a:br>
              <a:rPr lang="en-US"/>
            </a:br>
            <a:r>
              <a:rPr lang="en-US"/>
              <a:t>chia hết cho 3 nhưng không chia hết cho 9:</a:t>
            </a:r>
          </a:p>
          <a:p>
            <a:r>
              <a:rPr lang="en-US"/>
              <a:t>	</a:t>
            </a:r>
          </a:p>
          <a:p>
            <a:r>
              <a:rPr lang="en-US"/>
              <a:t>	56 ;              79       ;          2       35.</a:t>
            </a:r>
          </a:p>
        </p:txBody>
      </p:sp>
      <p:sp>
        <p:nvSpPr>
          <p:cNvPr id="10246" name="Rectangle 14"/>
          <p:cNvSpPr>
            <a:spLocks noChangeArrowheads="1"/>
          </p:cNvSpPr>
          <p:nvPr/>
        </p:nvSpPr>
        <p:spPr bwMode="auto">
          <a:xfrm>
            <a:off x="1738313" y="3014663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15"/>
          <p:cNvSpPr>
            <a:spLocks noChangeArrowheads="1"/>
          </p:cNvSpPr>
          <p:nvPr/>
        </p:nvSpPr>
        <p:spPr bwMode="auto">
          <a:xfrm>
            <a:off x="5105400" y="3005138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16"/>
          <p:cNvSpPr>
            <a:spLocks noChangeArrowheads="1"/>
          </p:cNvSpPr>
          <p:nvPr/>
        </p:nvSpPr>
        <p:spPr bwMode="auto">
          <a:xfrm>
            <a:off x="3405188" y="299085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17"/>
          <p:cNvSpPr>
            <a:spLocks noChangeArrowheads="1"/>
          </p:cNvSpPr>
          <p:nvPr/>
        </p:nvSpPr>
        <p:spPr bwMode="auto">
          <a:xfrm>
            <a:off x="1143000" y="3810000"/>
            <a:ext cx="12954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/>
              <a:t>56</a:t>
            </a:r>
            <a:r>
              <a:rPr lang="en-US" sz="2600">
                <a:solidFill>
                  <a:srgbClr val="FF33CC"/>
                </a:solidFill>
              </a:rPr>
              <a:t>1</a:t>
            </a:r>
            <a:r>
              <a:rPr lang="en-US" sz="2600"/>
              <a:t/>
            </a:r>
            <a:br>
              <a:rPr lang="en-US" sz="2600"/>
            </a:br>
            <a:r>
              <a:rPr lang="en-US" sz="2600"/>
              <a:t>56</a:t>
            </a:r>
            <a:r>
              <a:rPr lang="en-US" sz="260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0250" name="Rectangle 18"/>
          <p:cNvSpPr>
            <a:spLocks noChangeArrowheads="1"/>
          </p:cNvSpPr>
          <p:nvPr/>
        </p:nvSpPr>
        <p:spPr bwMode="auto">
          <a:xfrm>
            <a:off x="2971800" y="3810000"/>
            <a:ext cx="13716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/>
              <a:t>79</a:t>
            </a:r>
            <a:r>
              <a:rPr lang="en-US" sz="2600">
                <a:solidFill>
                  <a:srgbClr val="FF33CC"/>
                </a:solidFill>
              </a:rPr>
              <a:t>5</a:t>
            </a:r>
            <a:r>
              <a:rPr lang="en-US" sz="2600"/>
              <a:t/>
            </a:r>
            <a:br>
              <a:rPr lang="en-US" sz="2600"/>
            </a:br>
            <a:r>
              <a:rPr lang="en-US" sz="2600"/>
              <a:t>79</a:t>
            </a:r>
            <a:r>
              <a:rPr lang="en-US" sz="260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0251" name="Rectangle 19"/>
          <p:cNvSpPr>
            <a:spLocks noChangeArrowheads="1"/>
          </p:cNvSpPr>
          <p:nvPr/>
        </p:nvSpPr>
        <p:spPr bwMode="auto">
          <a:xfrm>
            <a:off x="4876800" y="3810000"/>
            <a:ext cx="13716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/>
              <a:t>2</a:t>
            </a:r>
            <a:r>
              <a:rPr lang="en-US" sz="2600">
                <a:solidFill>
                  <a:srgbClr val="FF33CC"/>
                </a:solidFill>
              </a:rPr>
              <a:t>2</a:t>
            </a:r>
            <a:r>
              <a:rPr lang="en-US" sz="2600"/>
              <a:t>35</a:t>
            </a:r>
            <a:br>
              <a:rPr lang="en-US" sz="2600"/>
            </a:br>
            <a:r>
              <a:rPr lang="en-US" sz="2600"/>
              <a:t>2</a:t>
            </a:r>
            <a:r>
              <a:rPr lang="en-US" sz="2600">
                <a:solidFill>
                  <a:srgbClr val="FF33CC"/>
                </a:solidFill>
              </a:rPr>
              <a:t>5</a:t>
            </a:r>
            <a:r>
              <a:rPr lang="en-US" sz="2600"/>
              <a:t>35</a:t>
            </a:r>
          </a:p>
        </p:txBody>
      </p:sp>
      <p:sp>
        <p:nvSpPr>
          <p:cNvPr id="10252" name="Line 20"/>
          <p:cNvSpPr>
            <a:spLocks noChangeShapeType="1"/>
          </p:cNvSpPr>
          <p:nvPr/>
        </p:nvSpPr>
        <p:spPr bwMode="auto">
          <a:xfrm flipH="1">
            <a:off x="2705100" y="3657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Line 21"/>
          <p:cNvSpPr>
            <a:spLocks noChangeShapeType="1"/>
          </p:cNvSpPr>
          <p:nvPr/>
        </p:nvSpPr>
        <p:spPr bwMode="auto">
          <a:xfrm>
            <a:off x="4610100" y="3657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4"/>
          <p:cNvGrpSpPr>
            <a:grpSpLocks/>
          </p:cNvGrpSpPr>
          <p:nvPr/>
        </p:nvGrpSpPr>
        <p:grpSpPr bwMode="auto">
          <a:xfrm>
            <a:off x="23813" y="0"/>
            <a:ext cx="9144000" cy="873125"/>
            <a:chOff x="0" y="0"/>
            <a:chExt cx="5760" cy="600"/>
          </a:xfrm>
        </p:grpSpPr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BÀI 88: </a:t>
              </a:r>
              <a:r>
                <a:rPr lang="en-US" sz="2800" b="1">
                  <a:solidFill>
                    <a:srgbClr val="FF66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DẤU HIỆU CHIA HẾT CHO 3</a:t>
              </a:r>
            </a:p>
          </p:txBody>
        </p:sp>
        <p:grpSp>
          <p:nvGrpSpPr>
            <p:cNvPr id="11278" name="Group 6"/>
            <p:cNvGrpSpPr>
              <a:grpSpLocks/>
            </p:cNvGrpSpPr>
            <p:nvPr/>
          </p:nvGrpSpPr>
          <p:grpSpPr bwMode="auto">
            <a:xfrm>
              <a:off x="0" y="159"/>
              <a:ext cx="5760" cy="441"/>
              <a:chOff x="0" y="159"/>
              <a:chExt cx="5760" cy="441"/>
            </a:xfrm>
          </p:grpSpPr>
          <p:sp>
            <p:nvSpPr>
              <p:cNvPr id="16391" name="Rectangle 7"/>
              <p:cNvSpPr>
                <a:spLocks noChangeArrowheads="1"/>
              </p:cNvSpPr>
              <p:nvPr/>
            </p:nvSpPr>
            <p:spPr bwMode="auto">
              <a:xfrm>
                <a:off x="2779" y="159"/>
                <a:ext cx="15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endParaRPr>
              </a:p>
            </p:txBody>
          </p:sp>
          <p:sp>
            <p:nvSpPr>
              <p:cNvPr id="16392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endPara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endParaRPr>
              </a:p>
            </p:txBody>
          </p:sp>
        </p:grpSp>
        <p:pic>
          <p:nvPicPr>
            <p:cNvPr id="11279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0" y="58"/>
              <a:ext cx="43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16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19125" y="976313"/>
            <a:ext cx="7467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 u="sng">
                <a:solidFill>
                  <a:srgbClr val="FF33CC"/>
                </a:solidFill>
              </a:rPr>
              <a:t>Củng cố bài học:</a:t>
            </a:r>
          </a:p>
        </p:txBody>
      </p:sp>
      <p:pic>
        <p:nvPicPr>
          <p:cNvPr id="16396" name="Picture 12" descr="2"/>
          <p:cNvPicPr>
            <a:picLocks noChangeAspect="1" noChangeArrowheads="1"/>
          </p:cNvPicPr>
          <p:nvPr/>
        </p:nvPicPr>
        <p:blipFill>
          <a:blip r:embed="rId4"/>
          <a:srcRect l="9778" t="86485" r="80070" b="6540"/>
          <a:stretch>
            <a:fillRect/>
          </a:stretch>
        </p:blipFill>
        <p:spPr bwMode="auto">
          <a:xfrm>
            <a:off x="174625" y="950913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2514600" y="1828800"/>
            <a:ext cx="3581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TRÒ CHƠI TIẾP SỨC</a:t>
            </a:r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2743200" y="3048000"/>
            <a:ext cx="2819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Số chia hết cho 3</a:t>
            </a:r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2590800" y="5181600"/>
            <a:ext cx="3276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Số khôngchia hết cho 3</a:t>
            </a:r>
          </a:p>
        </p:txBody>
      </p:sp>
      <p:sp>
        <p:nvSpPr>
          <p:cNvPr id="11272" name="Rectangle 16"/>
          <p:cNvSpPr>
            <a:spLocks noChangeArrowheads="1"/>
          </p:cNvSpPr>
          <p:nvPr/>
        </p:nvSpPr>
        <p:spPr bwMode="auto">
          <a:xfrm>
            <a:off x="814388" y="4043363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17"/>
          <p:cNvSpPr>
            <a:spLocks noChangeArrowheads="1"/>
          </p:cNvSpPr>
          <p:nvPr/>
        </p:nvSpPr>
        <p:spPr bwMode="auto">
          <a:xfrm>
            <a:off x="2338388" y="4043363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9"/>
          <p:cNvSpPr>
            <a:spLocks noChangeArrowheads="1"/>
          </p:cNvSpPr>
          <p:nvPr/>
        </p:nvSpPr>
        <p:spPr bwMode="auto">
          <a:xfrm>
            <a:off x="3938588" y="4043363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20"/>
          <p:cNvSpPr>
            <a:spLocks noChangeArrowheads="1"/>
          </p:cNvSpPr>
          <p:nvPr/>
        </p:nvSpPr>
        <p:spPr bwMode="auto">
          <a:xfrm>
            <a:off x="5386388" y="4043363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21"/>
          <p:cNvSpPr>
            <a:spLocks noChangeArrowheads="1"/>
          </p:cNvSpPr>
          <p:nvPr/>
        </p:nvSpPr>
        <p:spPr bwMode="auto">
          <a:xfrm>
            <a:off x="6834188" y="4043363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183</TotalTime>
  <Words>458</Words>
  <Application>Microsoft Office PowerPoint</Application>
  <PresentationFormat>On-screen Show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Mountain Top</vt:lpstr>
      <vt:lpstr>Slide 1</vt:lpstr>
      <vt:lpstr>KIỂM TRA BÀI CŨ: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&lt;egyptian hak&gt;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Van Phong</dc:creator>
  <cp:lastModifiedBy>CSTeam</cp:lastModifiedBy>
  <cp:revision>19</cp:revision>
  <dcterms:created xsi:type="dcterms:W3CDTF">2009-12-18T12:55:44Z</dcterms:created>
  <dcterms:modified xsi:type="dcterms:W3CDTF">2016-06-30T02:13:24Z</dcterms:modified>
</cp:coreProperties>
</file>